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0" r:id="rId2"/>
    <p:sldId id="271" r:id="rId3"/>
    <p:sldId id="263" r:id="rId4"/>
    <p:sldId id="297" r:id="rId5"/>
    <p:sldId id="284" r:id="rId6"/>
    <p:sldId id="300" r:id="rId7"/>
    <p:sldId id="301" r:id="rId8"/>
    <p:sldId id="281" r:id="rId9"/>
    <p:sldId id="298" r:id="rId10"/>
    <p:sldId id="278" r:id="rId11"/>
    <p:sldId id="299" r:id="rId12"/>
    <p:sldId id="276" r:id="rId13"/>
    <p:sldId id="302" r:id="rId14"/>
    <p:sldId id="303" r:id="rId15"/>
    <p:sldId id="293" r:id="rId16"/>
    <p:sldId id="304" r:id="rId17"/>
    <p:sldId id="305" r:id="rId18"/>
    <p:sldId id="306" r:id="rId19"/>
    <p:sldId id="308" r:id="rId20"/>
    <p:sldId id="309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5BD"/>
    <a:srgbClr val="326393"/>
    <a:srgbClr val="FFFFFF"/>
    <a:srgbClr val="21345C"/>
    <a:srgbClr val="2A345C"/>
    <a:srgbClr val="1C2244"/>
    <a:srgbClr val="F1ECE6"/>
    <a:srgbClr val="0F1225"/>
    <a:srgbClr val="6D8CAC"/>
    <a:srgbClr val="C9CA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B6EA7-00AF-4228-BD57-5FF0E3E243C6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E1EDE-A0D2-4454-9EB0-D85A271B8C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84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건고추와 같은 비정형 농산물의 정형화 및 자동화된 물류 시스템의 부재와 건고추의 건조 과정에서 생길 수 있는 품질 저하의 문제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저장 창고에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쌓여있는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농산물의 품질을 분석 및 평가하여 관리하는 시스템의 부재가 현재 맞닥트린 문제 상황이다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그 중 건고추는 잘못된 건조 과정을 진행하게 되면 품종 고유의 색이나 형태를 잃을 뿐만 아니라</a:t>
            </a: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23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마지막에 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41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 </a:t>
            </a:r>
            <a:r>
              <a:rPr lang="ko-KR" altLang="en-US" dirty="0" err="1"/>
              <a:t>두번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6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서버 켜서 직접 화면 </a:t>
            </a:r>
            <a:r>
              <a:rPr lang="ko-KR" altLang="en-US" dirty="0" err="1"/>
              <a:t>보여주는게</a:t>
            </a:r>
            <a:r>
              <a:rPr lang="ko-KR" altLang="en-US" dirty="0"/>
              <a:t> 좋을 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9E1EDE-A0D2-4454-9EB0-D85A271B8C5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22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클릭 </a:t>
            </a:r>
            <a:r>
              <a:rPr lang="en-US" altLang="ko-KR" dirty="0"/>
              <a:t>4</a:t>
            </a:r>
            <a:r>
              <a:rPr lang="ko-KR" altLang="en-US" dirty="0"/>
              <a:t>번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60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애니메이션 적용 되어 있음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..)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건조 후의 보관 과정에서 적절하지 못한 환경에서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보관시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각종 성분 변화 및 미생물 증가에 의한 부패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균 감염 등 다양한 변화가 발생하며 온도 이력에 따라 변화 정도의 차이가 발생하기 때문에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[2]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품질 관리에 더욱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신경써야한다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3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1270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두 번째로는 자동화에 대한 부분이다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비정형 농산물의 수기 작성 시스템은 농림업분야의 빅데이터 활용 수준이 낮은 것으로부터 야기되었다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이는 빅데이터 활용에 대한 낮은 이해도와 데이터 수집 및 분석에 어려움을 가지고 있다는 점에서 문제가 있다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축적 데이터가 많지 않음은 물론 자료 미공개 등의 이유로 인해 데이터 활용도가 매우 낮은 편에 속한다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[3].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이는 작업 시 혼선을 가져올 뿐만 아니라 인력의 문제도 있기 때문에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자동화 및 전산 시스템 구축이 반드시 필요하다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자동화 시스템의 구축 이후에는 데이터의 축적이 자연스럽게 이루어지기 때문에 데이터의 활용 가능 범위가 넓어진다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</a:t>
            </a: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5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이에 대해 본 연구에서는 컴퓨터 비전 기반의 이미지 인식을 이용한 균 검출 키트 인식 및 양성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/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음성 자동 판단 시스템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인식 일시와 라즈베리 파이의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DHT22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센서를 이용한 온도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습도를 동시에 데이터로 자동 저장하는 시스템을 구축한다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또한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균 검출 기간 데이터 및 검출 환경 데이터를 바탕으로 이를 시각화하고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이를 활용하여 평균적인 보관 기간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보관 환경 알림 시스템을 구축한다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</a:t>
            </a: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1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생각나는데 </a:t>
            </a:r>
            <a:r>
              <a:rPr lang="ko-KR" altLang="en-US" dirty="0" err="1"/>
              <a:t>이건데</a:t>
            </a:r>
            <a:r>
              <a:rPr lang="ko-KR" altLang="en-US" dirty="0"/>
              <a:t> 추가할 거 있으면 추가 하면 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03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1270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유니티를 이용하여 구현한 앱을 통해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스마트폰 카메라를 이용한 이미지 인식으로 사진 데이터를 서버로 전송한다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 때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Google Cloud Vision API[4]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를 이용해 사진을 인식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추가적인 파이썬 코드를 통해 가공한 데이터와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라즈베리의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DHT22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를 통해 인식한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온습도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값을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MySQL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로 전달한다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 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이를 각각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백엔드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서버와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프론트엔드로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전달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,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DataFrame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과 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Chart</a:t>
            </a:r>
            <a:r>
              <a:rPr lang="ko-KR" altLang="en-US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로 </a:t>
            </a:r>
            <a:r>
              <a:rPr lang="ko-KR" altLang="en-US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시각화한다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한양신명조"/>
                <a:ea typeface="휴먼명조"/>
              </a:rPr>
              <a:t>.</a:t>
            </a:r>
            <a:endParaRPr lang="ko-KR" altLang="en-US" sz="1800" kern="0" spc="-6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30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여기는 서버 켜서 직접 화면 </a:t>
            </a:r>
            <a:r>
              <a:rPr lang="ko-KR" altLang="en-US" dirty="0" err="1"/>
              <a:t>보여주는게</a:t>
            </a:r>
            <a:r>
              <a:rPr lang="ko-KR" altLang="en-US" dirty="0"/>
              <a:t> 좋을 듯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9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RawImage</a:t>
            </a:r>
            <a:r>
              <a:rPr lang="en-US" altLang="ko-KR" dirty="0"/>
              <a:t> UI </a:t>
            </a:r>
            <a:r>
              <a:rPr lang="ko-KR" altLang="en-US" dirty="0"/>
              <a:t>말하고 클릭</a:t>
            </a:r>
            <a:endParaRPr lang="en-US" altLang="ko-KR" dirty="0"/>
          </a:p>
          <a:p>
            <a:r>
              <a:rPr lang="en-US" altLang="ko-KR" dirty="0"/>
              <a:t>Button UI </a:t>
            </a:r>
            <a:r>
              <a:rPr lang="ko-KR" altLang="en-US" dirty="0"/>
              <a:t>말하고 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351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마지막에 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E1EDE-A0D2-4454-9EB0-D85A271B8C5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8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jp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4193876" y="2505670"/>
            <a:ext cx="38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기초 </a:t>
            </a:r>
            <a:r>
              <a:rPr lang="ko-KR" altLang="en-US" sz="5400" dirty="0" err="1">
                <a:solidFill>
                  <a:schemeClr val="bg1"/>
                </a:solidFill>
              </a:rPr>
              <a:t>캡스톤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9F66B6-D1EF-5252-0D67-C368130BCE5C}"/>
              </a:ext>
            </a:extLst>
          </p:cNvPr>
          <p:cNvSpPr txBox="1"/>
          <p:nvPr/>
        </p:nvSpPr>
        <p:spPr>
          <a:xfrm>
            <a:off x="3347720" y="3917911"/>
            <a:ext cx="617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채혜민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이진석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김의준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박민규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송영훈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정민주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최형후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팀 구성 및 역할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D219651-83E8-699A-21D8-F2358A2E5139}"/>
              </a:ext>
            </a:extLst>
          </p:cNvPr>
          <p:cNvSpPr/>
          <p:nvPr/>
        </p:nvSpPr>
        <p:spPr>
          <a:xfrm>
            <a:off x="301809" y="1377757"/>
            <a:ext cx="1454883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7ED10-E4BB-92C8-7B7F-9C38581CE3EA}"/>
              </a:ext>
            </a:extLst>
          </p:cNvPr>
          <p:cNvSpPr txBox="1"/>
          <p:nvPr/>
        </p:nvSpPr>
        <p:spPr>
          <a:xfrm>
            <a:off x="421738" y="3231271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채혜민</a:t>
            </a:r>
            <a:endParaRPr lang="ko-KR" altLang="en-US" sz="2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9FC80-FCA6-B586-1E67-896494B24C35}"/>
              </a:ext>
            </a:extLst>
          </p:cNvPr>
          <p:cNvSpPr txBox="1"/>
          <p:nvPr/>
        </p:nvSpPr>
        <p:spPr>
          <a:xfrm>
            <a:off x="401930" y="4172800"/>
            <a:ext cx="1208380" cy="12741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Vision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5C6853F-AA52-DA25-3B46-872371CA0A60}"/>
              </a:ext>
            </a:extLst>
          </p:cNvPr>
          <p:cNvSpPr/>
          <p:nvPr/>
        </p:nvSpPr>
        <p:spPr>
          <a:xfrm>
            <a:off x="1936302" y="1381174"/>
            <a:ext cx="1454883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E7F485-5016-6E15-0856-C1D531FCBF36}"/>
              </a:ext>
            </a:extLst>
          </p:cNvPr>
          <p:cNvSpPr txBox="1"/>
          <p:nvPr/>
        </p:nvSpPr>
        <p:spPr>
          <a:xfrm>
            <a:off x="2056231" y="3234688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이진석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58609F-5F98-6D05-FD58-6E2C1FCDD716}"/>
              </a:ext>
            </a:extLst>
          </p:cNvPr>
          <p:cNvSpPr txBox="1"/>
          <p:nvPr/>
        </p:nvSpPr>
        <p:spPr>
          <a:xfrm>
            <a:off x="1968681" y="4434259"/>
            <a:ext cx="1332389" cy="8586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Raspberry Pi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1D25B25-D684-5EC8-1B67-4A27FF449CCF}"/>
              </a:ext>
            </a:extLst>
          </p:cNvPr>
          <p:cNvSpPr/>
          <p:nvPr/>
        </p:nvSpPr>
        <p:spPr>
          <a:xfrm>
            <a:off x="3584711" y="1377757"/>
            <a:ext cx="1454883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DB18F11-655E-BFBE-B389-D3AF70658A75}"/>
              </a:ext>
            </a:extLst>
          </p:cNvPr>
          <p:cNvSpPr/>
          <p:nvPr/>
        </p:nvSpPr>
        <p:spPr>
          <a:xfrm>
            <a:off x="5219204" y="1377757"/>
            <a:ext cx="1454883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6BEB65-39F9-A1E3-64B8-E818F4B90B27}"/>
              </a:ext>
            </a:extLst>
          </p:cNvPr>
          <p:cNvSpPr/>
          <p:nvPr/>
        </p:nvSpPr>
        <p:spPr>
          <a:xfrm>
            <a:off x="6973532" y="1377757"/>
            <a:ext cx="1454883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688F1AE-3A90-CB44-C79A-D063CB859A86}"/>
              </a:ext>
            </a:extLst>
          </p:cNvPr>
          <p:cNvSpPr/>
          <p:nvPr/>
        </p:nvSpPr>
        <p:spPr>
          <a:xfrm>
            <a:off x="8764410" y="1412729"/>
            <a:ext cx="1454883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1683131-1105-0EEA-1E19-DEAEF2F2C0F1}"/>
              </a:ext>
            </a:extLst>
          </p:cNvPr>
          <p:cNvSpPr/>
          <p:nvPr/>
        </p:nvSpPr>
        <p:spPr>
          <a:xfrm>
            <a:off x="10572203" y="1377757"/>
            <a:ext cx="1454883" cy="4475130"/>
          </a:xfrm>
          <a:prstGeom prst="roundRect">
            <a:avLst>
              <a:gd name="adj" fmla="val 63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A477F6-09A9-BFC8-0CDD-2CC52D142C24}"/>
              </a:ext>
            </a:extLst>
          </p:cNvPr>
          <p:cNvSpPr/>
          <p:nvPr/>
        </p:nvSpPr>
        <p:spPr>
          <a:xfrm>
            <a:off x="682227" y="3692936"/>
            <a:ext cx="11005345" cy="181393"/>
          </a:xfrm>
          <a:prstGeom prst="rect">
            <a:avLst/>
          </a:prstGeom>
          <a:solidFill>
            <a:srgbClr val="3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2F821-34E8-1848-1648-C17657D20851}"/>
              </a:ext>
            </a:extLst>
          </p:cNvPr>
          <p:cNvSpPr txBox="1"/>
          <p:nvPr/>
        </p:nvSpPr>
        <p:spPr>
          <a:xfrm>
            <a:off x="3716456" y="3231271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김의준</a:t>
            </a:r>
            <a:endParaRPr lang="ko-KR" altLang="en-US" sz="2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04050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19C541-07DD-B7BE-DDBB-908A5EC77E59}"/>
              </a:ext>
            </a:extLst>
          </p:cNvPr>
          <p:cNvSpPr txBox="1"/>
          <p:nvPr/>
        </p:nvSpPr>
        <p:spPr>
          <a:xfrm>
            <a:off x="3621364" y="4649334"/>
            <a:ext cx="1208380" cy="4431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E928884-692E-4C00-DCED-9639B0A1008C}"/>
              </a:ext>
            </a:extLst>
          </p:cNvPr>
          <p:cNvSpPr txBox="1"/>
          <p:nvPr/>
        </p:nvSpPr>
        <p:spPr>
          <a:xfrm>
            <a:off x="5381970" y="3231271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박민규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DA10F6-A6C6-8622-2EFA-B2E57EB2148F}"/>
              </a:ext>
            </a:extLst>
          </p:cNvPr>
          <p:cNvSpPr txBox="1"/>
          <p:nvPr/>
        </p:nvSpPr>
        <p:spPr>
          <a:xfrm>
            <a:off x="5339039" y="4669238"/>
            <a:ext cx="1208380" cy="4431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Frontend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037B2B-3982-C2A2-A6AB-919D4D974B70}"/>
              </a:ext>
            </a:extLst>
          </p:cNvPr>
          <p:cNvSpPr txBox="1"/>
          <p:nvPr/>
        </p:nvSpPr>
        <p:spPr>
          <a:xfrm>
            <a:off x="7165957" y="3210860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송영훈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FF7279-E38B-71BB-A2FB-F6FBE5B176D4}"/>
              </a:ext>
            </a:extLst>
          </p:cNvPr>
          <p:cNvSpPr txBox="1"/>
          <p:nvPr/>
        </p:nvSpPr>
        <p:spPr>
          <a:xfrm>
            <a:off x="7072881" y="4461488"/>
            <a:ext cx="1208380" cy="8586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AFC33E-FC57-5EFF-B8AE-7F0AC0D33271}"/>
              </a:ext>
            </a:extLst>
          </p:cNvPr>
          <p:cNvSpPr txBox="1"/>
          <p:nvPr/>
        </p:nvSpPr>
        <p:spPr>
          <a:xfrm>
            <a:off x="8832871" y="3231271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정민주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0991A9-ABF6-7175-084B-E6CA543FB2B8}"/>
              </a:ext>
            </a:extLst>
          </p:cNvPr>
          <p:cNvSpPr txBox="1"/>
          <p:nvPr/>
        </p:nvSpPr>
        <p:spPr>
          <a:xfrm>
            <a:off x="8832871" y="4649334"/>
            <a:ext cx="1208380" cy="4431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Frontend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80FAD6-1B2A-7B02-C3A9-D49D4D735A30}"/>
              </a:ext>
            </a:extLst>
          </p:cNvPr>
          <p:cNvSpPr txBox="1"/>
          <p:nvPr/>
        </p:nvSpPr>
        <p:spPr>
          <a:xfrm>
            <a:off x="10694739" y="3231271"/>
            <a:ext cx="124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ea typeface="나눔스퀘어 Bold" panose="020B0600000101010101" pitchFamily="50" charset="-127"/>
              </a:rPr>
              <a:t>최형우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98B2A4-D576-3CD4-6D31-F692E86C048B}"/>
              </a:ext>
            </a:extLst>
          </p:cNvPr>
          <p:cNvSpPr txBox="1"/>
          <p:nvPr/>
        </p:nvSpPr>
        <p:spPr>
          <a:xfrm>
            <a:off x="10714020" y="4671620"/>
            <a:ext cx="1208380" cy="4431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4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</a:p>
        </p:txBody>
      </p:sp>
      <p:pic>
        <p:nvPicPr>
          <p:cNvPr id="75" name="그림 7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030147A9-1E8C-FCAE-E0A8-31C48ABEE7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1" y="1709403"/>
            <a:ext cx="1319392" cy="1493726"/>
          </a:xfrm>
          <a:prstGeom prst="rect">
            <a:avLst/>
          </a:prstGeom>
        </p:spPr>
      </p:pic>
      <p:pic>
        <p:nvPicPr>
          <p:cNvPr id="76" name="그림 75" descr="텍스트이(가) 표시된 사진&#10;&#10;자동 생성된 설명">
            <a:extLst>
              <a:ext uri="{FF2B5EF4-FFF2-40B4-BE49-F238E27FC236}">
                <a16:creationId xmlns:a16="http://schemas.microsoft.com/office/drawing/2014/main" id="{F4EA81F9-E24A-1C52-4EBD-F0D66C62DE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25" y="1682873"/>
            <a:ext cx="1290553" cy="1534712"/>
          </a:xfrm>
          <a:prstGeom prst="rect">
            <a:avLst/>
          </a:prstGeom>
        </p:spPr>
      </p:pic>
      <p:pic>
        <p:nvPicPr>
          <p:cNvPr id="77" name="그림 76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394DFE8C-89AA-6769-5A18-FF579BD240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18" y="1696579"/>
            <a:ext cx="1290580" cy="1514282"/>
          </a:xfrm>
          <a:prstGeom prst="rect">
            <a:avLst/>
          </a:prstGeom>
        </p:spPr>
      </p:pic>
      <p:pic>
        <p:nvPicPr>
          <p:cNvPr id="78" name="그림 77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11C9FE16-5165-2279-A4D7-55ED01E090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45" y="1673425"/>
            <a:ext cx="1218936" cy="1542251"/>
          </a:xfrm>
          <a:prstGeom prst="rect">
            <a:avLst/>
          </a:prstGeom>
        </p:spPr>
      </p:pic>
      <p:pic>
        <p:nvPicPr>
          <p:cNvPr id="79" name="그림 78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A28B9A2C-4791-AD26-1D7F-8341456C50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22" y="1608525"/>
            <a:ext cx="1287901" cy="1592130"/>
          </a:xfrm>
          <a:prstGeom prst="rect">
            <a:avLst/>
          </a:prstGeom>
        </p:spPr>
      </p:pic>
      <p:pic>
        <p:nvPicPr>
          <p:cNvPr id="80" name="그림 79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AA30F092-3B10-0A1F-27CC-48FF60716C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875" y="1732312"/>
            <a:ext cx="1319392" cy="1493726"/>
          </a:xfrm>
          <a:prstGeom prst="rect">
            <a:avLst/>
          </a:prstGeom>
        </p:spPr>
      </p:pic>
      <p:pic>
        <p:nvPicPr>
          <p:cNvPr id="81" name="그림 80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8B4A7B3-1D52-D3D5-0C2A-F7B7FD060B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700" y="1673139"/>
            <a:ext cx="1218936" cy="15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2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눈, 실외, 자연, 산이(가) 표시된 사진&#10;&#10;자동 생성된 설명">
            <a:extLst>
              <a:ext uri="{FF2B5EF4-FFF2-40B4-BE49-F238E27FC236}">
                <a16:creationId xmlns:a16="http://schemas.microsoft.com/office/drawing/2014/main" id="{7E2FA2E8-79EF-4D71-AE06-40E6DB407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43345" y="2147777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3,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407068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ABB93-A057-4225-8ADA-52322A9B3C9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882EAA-5939-6712-6154-75B9645879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416" y="1914508"/>
            <a:ext cx="1008917" cy="8025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FCE7A-94F4-B05A-0C14-16B3DA9624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84" y="5228907"/>
            <a:ext cx="819061" cy="8190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D2138B-5C04-35F9-DC0A-78D3A9F92D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9" y="5304951"/>
            <a:ext cx="514372" cy="726292"/>
          </a:xfrm>
          <a:prstGeom prst="rect">
            <a:avLst/>
          </a:prstGeom>
        </p:spPr>
      </p:pic>
      <p:pic>
        <p:nvPicPr>
          <p:cNvPr id="24" name="그림 23" descr="텍스트, 표지판, 액자이(가) 표시된 사진&#10;&#10;자동 생성된 설명">
            <a:extLst>
              <a:ext uri="{FF2B5EF4-FFF2-40B4-BE49-F238E27FC236}">
                <a16:creationId xmlns:a16="http://schemas.microsoft.com/office/drawing/2014/main" id="{E2A51BF7-E097-9A2F-00FE-63C05090C21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34" y="5223946"/>
            <a:ext cx="724485" cy="8556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890766-3FB7-71C7-AF50-FA81976A50C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79" y="3491798"/>
            <a:ext cx="1689292" cy="84464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797B9C0-F0DE-2C25-D590-3BBD12C93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01" y="5036307"/>
            <a:ext cx="1575202" cy="7088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BA64AE-6BE1-9D74-620A-D4915651EE1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14" y="4436012"/>
            <a:ext cx="870458" cy="8704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42055CD-A472-CA6E-10C8-62A5887ECBB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242" y="4034333"/>
            <a:ext cx="1481246" cy="7111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A7E232F-C567-7559-6955-780C18B2E2D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97" y="5019535"/>
            <a:ext cx="1773023" cy="71682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B1C0E6-350B-946E-4E7A-AB7858D0E42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25" y="4129351"/>
            <a:ext cx="726068" cy="811773"/>
          </a:xfrm>
          <a:prstGeom prst="rect">
            <a:avLst/>
          </a:prstGeom>
        </p:spPr>
      </p:pic>
      <p:pic>
        <p:nvPicPr>
          <p:cNvPr id="31" name="그림 3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1A43F78B-A6E1-7EE8-585D-CBC0BE5146C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7201" y="1880990"/>
            <a:ext cx="1732435" cy="95992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D239B98-4F44-3E56-04A7-CED3D35A841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491" y="3908971"/>
            <a:ext cx="996588" cy="9965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3D8C94F-1D2F-2698-AAD6-F31E0651671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24" y="1598380"/>
            <a:ext cx="1282868" cy="855244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CA19AEA-3D2B-929B-CB39-8BADE6BA84EC}"/>
              </a:ext>
            </a:extLst>
          </p:cNvPr>
          <p:cNvSpPr/>
          <p:nvPr/>
        </p:nvSpPr>
        <p:spPr>
          <a:xfrm>
            <a:off x="433511" y="1232736"/>
            <a:ext cx="3596487" cy="1901136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3C6408B-17FD-99BC-2099-2B16E8097FC2}"/>
              </a:ext>
            </a:extLst>
          </p:cNvPr>
          <p:cNvGrpSpPr/>
          <p:nvPr/>
        </p:nvGrpSpPr>
        <p:grpSpPr>
          <a:xfrm>
            <a:off x="784497" y="1018800"/>
            <a:ext cx="2374709" cy="459129"/>
            <a:chOff x="971550" y="1613746"/>
            <a:chExt cx="2352675" cy="4680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584441D-8611-2D85-EAB1-1353AC6C3AAB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37BDFC-E78B-0B31-2AD6-2A2F364D83BA}"/>
                </a:ext>
              </a:extLst>
            </p:cNvPr>
            <p:cNvSpPr txBox="1"/>
            <p:nvPr/>
          </p:nvSpPr>
          <p:spPr>
            <a:xfrm>
              <a:off x="987349" y="1613746"/>
              <a:ext cx="2324653" cy="468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개발환경 및 버전관리</a:t>
              </a: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EBA5F9F-E95E-9CD7-1584-4583F9655A5F}"/>
              </a:ext>
            </a:extLst>
          </p:cNvPr>
          <p:cNvSpPr/>
          <p:nvPr/>
        </p:nvSpPr>
        <p:spPr>
          <a:xfrm>
            <a:off x="433512" y="3748680"/>
            <a:ext cx="3573418" cy="2457952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4AB1CA5-7B75-6249-5A5A-1F3C8AAAFD6C}"/>
              </a:ext>
            </a:extLst>
          </p:cNvPr>
          <p:cNvGrpSpPr/>
          <p:nvPr/>
        </p:nvGrpSpPr>
        <p:grpSpPr>
          <a:xfrm>
            <a:off x="898795" y="3553796"/>
            <a:ext cx="1111984" cy="459129"/>
            <a:chOff x="971550" y="1613746"/>
            <a:chExt cx="2352675" cy="4680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A7F486D-7C49-5AF6-EE6A-6B86B8E8A217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1560086-65B3-BC6F-021F-B20F661DABEF}"/>
                </a:ext>
              </a:extLst>
            </p:cNvPr>
            <p:cNvSpPr txBox="1"/>
            <p:nvPr/>
          </p:nvSpPr>
          <p:spPr>
            <a:xfrm>
              <a:off x="1000237" y="1613746"/>
              <a:ext cx="2296862" cy="468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개발언어</a:t>
              </a: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FFFED87-ADCE-717C-CD82-0CD766BFF330}"/>
              </a:ext>
            </a:extLst>
          </p:cNvPr>
          <p:cNvSpPr/>
          <p:nvPr/>
        </p:nvSpPr>
        <p:spPr>
          <a:xfrm>
            <a:off x="8081444" y="1104977"/>
            <a:ext cx="4027429" cy="5000260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AE6D3F-C54A-F06A-741E-B1606B371368}"/>
              </a:ext>
            </a:extLst>
          </p:cNvPr>
          <p:cNvSpPr/>
          <p:nvPr/>
        </p:nvSpPr>
        <p:spPr>
          <a:xfrm>
            <a:off x="4223704" y="3274711"/>
            <a:ext cx="3626590" cy="2940246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AF7D4BF-67FA-A882-B81B-9A1F58BD5F5F}"/>
              </a:ext>
            </a:extLst>
          </p:cNvPr>
          <p:cNvGrpSpPr/>
          <p:nvPr/>
        </p:nvGrpSpPr>
        <p:grpSpPr>
          <a:xfrm>
            <a:off x="4714387" y="3036965"/>
            <a:ext cx="1322580" cy="537731"/>
            <a:chOff x="971550" y="1570883"/>
            <a:chExt cx="2352675" cy="54812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0B3D8D3-B99F-4147-C588-C3DC2EEE3BF4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05DC13-7B7C-D3F2-3F61-19B527D01E0F}"/>
                </a:ext>
              </a:extLst>
            </p:cNvPr>
            <p:cNvSpPr txBox="1"/>
            <p:nvPr/>
          </p:nvSpPr>
          <p:spPr>
            <a:xfrm>
              <a:off x="990834" y="1570883"/>
              <a:ext cx="2311197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지원도구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2D8C5F1-EF4C-2526-D996-207903D86873}"/>
              </a:ext>
            </a:extLst>
          </p:cNvPr>
          <p:cNvGrpSpPr/>
          <p:nvPr/>
        </p:nvGrpSpPr>
        <p:grpSpPr>
          <a:xfrm>
            <a:off x="8367201" y="886596"/>
            <a:ext cx="3001913" cy="537731"/>
            <a:chOff x="971550" y="1570883"/>
            <a:chExt cx="2352675" cy="54812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2775AB9-2B64-2D28-692B-F43A44FE027A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A2ED96-29B3-A780-584F-2393BA243F00}"/>
                </a:ext>
              </a:extLst>
            </p:cNvPr>
            <p:cNvSpPr txBox="1"/>
            <p:nvPr/>
          </p:nvSpPr>
          <p:spPr>
            <a:xfrm>
              <a:off x="984314" y="1570883"/>
              <a:ext cx="2334213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라이브러리 및 프레임워크</a:t>
              </a: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B644A29-EEA8-7D49-7E56-A1D6B8FCF8F9}"/>
              </a:ext>
            </a:extLst>
          </p:cNvPr>
          <p:cNvSpPr/>
          <p:nvPr/>
        </p:nvSpPr>
        <p:spPr>
          <a:xfrm>
            <a:off x="4352999" y="1241124"/>
            <a:ext cx="3480798" cy="1439843"/>
          </a:xfrm>
          <a:prstGeom prst="roundRect">
            <a:avLst/>
          </a:prstGeom>
          <a:noFill/>
          <a:ln w="38100">
            <a:solidFill>
              <a:srgbClr val="304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1DB16FD-649D-0A95-17DA-6A6058CBFA7A}"/>
              </a:ext>
            </a:extLst>
          </p:cNvPr>
          <p:cNvGrpSpPr/>
          <p:nvPr/>
        </p:nvGrpSpPr>
        <p:grpSpPr>
          <a:xfrm>
            <a:off x="4805583" y="1003377"/>
            <a:ext cx="1557349" cy="537731"/>
            <a:chOff x="971550" y="1570883"/>
            <a:chExt cx="2352675" cy="54812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BFCF9E3-51B6-AEE5-5CC2-7140738E3114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F46FBA-1AA4-4B39-54AB-15F202CB865E}"/>
                </a:ext>
              </a:extLst>
            </p:cNvPr>
            <p:cNvSpPr txBox="1"/>
            <p:nvPr/>
          </p:nvSpPr>
          <p:spPr>
            <a:xfrm>
              <a:off x="994465" y="1570883"/>
              <a:ext cx="2311196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ko-KR" altLang="en-US" sz="1700" dirty="0"/>
                <a:t>데이터베이스</a:t>
              </a: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A0E00200-135E-FBFD-FC9E-BC03672EB04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40" y="1530332"/>
            <a:ext cx="781465" cy="647773"/>
          </a:xfrm>
          <a:prstGeom prst="rect">
            <a:avLst/>
          </a:prstGeom>
        </p:spPr>
      </p:pic>
      <p:pic>
        <p:nvPicPr>
          <p:cNvPr id="61" name="그림 6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5803778-3F3E-8009-27E1-D302E2CBB9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76" y="4160160"/>
            <a:ext cx="1293105" cy="66313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2D760F8-3974-5E0D-5D33-554379BCF4C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27" y="5646012"/>
            <a:ext cx="881373" cy="37193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7B5CB643-9802-2D7B-B52B-B9C8BA3F9D05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66" y="1614685"/>
            <a:ext cx="1622721" cy="29982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A98B733-34CB-AB3C-9697-D62864F02638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" y="2161666"/>
            <a:ext cx="1128117" cy="70308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C403336-098C-76E7-58A6-2146BFE0100B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26" y="5300051"/>
            <a:ext cx="1820480" cy="910240"/>
          </a:xfrm>
          <a:prstGeom prst="rect">
            <a:avLst/>
          </a:prstGeom>
        </p:spPr>
      </p:pic>
      <p:pic>
        <p:nvPicPr>
          <p:cNvPr id="66" name="Picture 2" descr="PNG">
            <a:extLst>
              <a:ext uri="{FF2B5EF4-FFF2-40B4-BE49-F238E27FC236}">
                <a16:creationId xmlns:a16="http://schemas.microsoft.com/office/drawing/2014/main" id="{23DD4593-EBD5-04A6-1948-47D22F43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621" y="4362949"/>
            <a:ext cx="978360" cy="113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0BCF684D-066A-6A45-6FCC-8716E95A6EB4}"/>
              </a:ext>
            </a:extLst>
          </p:cNvPr>
          <p:cNvGrpSpPr/>
          <p:nvPr/>
        </p:nvGrpSpPr>
        <p:grpSpPr>
          <a:xfrm>
            <a:off x="1945939" y="2168211"/>
            <a:ext cx="948217" cy="1017225"/>
            <a:chOff x="3988696" y="105886"/>
            <a:chExt cx="971676" cy="1006608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E3BBFC27-34FD-F949-4E20-B09AA157A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924" y="105886"/>
              <a:ext cx="605220" cy="73271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678A63C-D9C3-C9CE-E189-C00F27F46499}"/>
                </a:ext>
              </a:extLst>
            </p:cNvPr>
            <p:cNvSpPr txBox="1"/>
            <p:nvPr/>
          </p:nvSpPr>
          <p:spPr>
            <a:xfrm>
              <a:off x="3988696" y="835495"/>
              <a:ext cx="9716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Amazon EC2</a:t>
              </a:r>
              <a:endParaRPr lang="ko-KR" altLang="en-US" sz="1200" b="1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DC3AD98-21D0-6B35-1D54-DCF0113BA6F9}"/>
              </a:ext>
            </a:extLst>
          </p:cNvPr>
          <p:cNvGrpSpPr/>
          <p:nvPr/>
        </p:nvGrpSpPr>
        <p:grpSpPr>
          <a:xfrm>
            <a:off x="2960173" y="2259835"/>
            <a:ext cx="763962" cy="874687"/>
            <a:chOff x="6265649" y="378192"/>
            <a:chExt cx="888961" cy="967047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E3FCE839-B849-CBC4-1FDC-5E8C5A9E3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862" y="378192"/>
              <a:ext cx="605220" cy="73106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CC0AB43-7F9B-3AF7-AF1C-4500D15DE0D0}"/>
                </a:ext>
              </a:extLst>
            </p:cNvPr>
            <p:cNvSpPr txBox="1"/>
            <p:nvPr/>
          </p:nvSpPr>
          <p:spPr>
            <a:xfrm>
              <a:off x="6265649" y="1068240"/>
              <a:ext cx="88896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Amazon S3</a:t>
              </a:r>
              <a:endParaRPr lang="ko-KR" altLang="en-US" sz="1200" b="1" dirty="0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1F6A3C1E-ABCA-1A00-45C1-A0EF452744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71222" y="1490017"/>
            <a:ext cx="505968" cy="611868"/>
          </a:xfrm>
          <a:prstGeom prst="rect">
            <a:avLst/>
          </a:prstGeom>
        </p:spPr>
      </p:pic>
      <p:pic>
        <p:nvPicPr>
          <p:cNvPr id="4098" name="Picture 2" descr="Google Vision API 사용 방법 - gaussian37">
            <a:extLst>
              <a:ext uri="{FF2B5EF4-FFF2-40B4-BE49-F238E27FC236}">
                <a16:creationId xmlns:a16="http://schemas.microsoft.com/office/drawing/2014/main" id="{F087EFAF-AD81-CE0F-0900-7DFC74F5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916" y="2936958"/>
            <a:ext cx="1968480" cy="59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라즈베리파이 서버구축)1. 라즈베리파이 3(Raspberry Pi 3) 초기 설정_SD 카드 굽기_OS 설치">
            <a:extLst>
              <a:ext uri="{FF2B5EF4-FFF2-40B4-BE49-F238E27FC236}">
                <a16:creationId xmlns:a16="http://schemas.microsoft.com/office/drawing/2014/main" id="{B6EFD2F6-B10F-890B-8D3A-B1C04588B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39" y="2840919"/>
            <a:ext cx="1914325" cy="106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3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42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구성도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ABB93-A057-4225-8ADA-52322A9B3C9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EFE7058-F4B6-3419-E26A-215069FD3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2" y="901557"/>
            <a:ext cx="10174107" cy="5722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1CD9A-A22F-E0FC-1351-F2CD1A85FA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00" y="3346738"/>
            <a:ext cx="636432" cy="63643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F052198-7E7E-BBE8-2F95-3B92EB5777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01" y="932535"/>
            <a:ext cx="591507" cy="59150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7355C33-21C3-875C-EC19-F25FAD5C3A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56" y="5660689"/>
            <a:ext cx="591507" cy="591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8C6B8B-8C09-300B-CA38-4C53700E8E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55" y="3429000"/>
            <a:ext cx="591507" cy="5915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3A7B21-1BAF-D5CA-0C09-7A30FE8B088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54" y="3664954"/>
            <a:ext cx="591507" cy="5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9 -0.00232 L 0.37786 0.00301 L 0.57487 0.24143 L 0.69765 0.33843 C 0.68802 0.33935 0.68424 0.34421 0.67721 0.33171 C 0.67383 0.32569 0.66888 0.31157 0.66888 0.31157 C 0.6681 0.29722 0.66679 0.28079 0.66966 0.26713 C 0.67122 0.25926 0.68216 0.24444 0.68633 0.24143 C 0.68841 0.23981 0.69075 0.24051 0.6931 0.24005 C 0.70078 0.24861 0.70234 0.24907 0.70898 0.26574 C 0.71185 0.27268 0.71354 0.28102 0.71588 0.28866 C 0.71471 0.31042 0.71797 0.31667 0.70898 0.32778 C 0.7069 0.33009 0.70443 0.33125 0.70221 0.3331 C 0.69661 0.33218 0.69088 0.33333 0.68554 0.33032 C 0.68307 0.32893 0.68021 0.32083 0.68021 0.32083 C 0.67995 0.31875 0.67982 0.31643 0.67943 0.31412 C 0.67903 0.31134 0.67799 0.30903 0.67799 0.30602 C 0.67773 0.29977 0.67812 0.29352 0.67864 0.28727 C 0.67969 0.27778 0.68333 0.2662 0.68633 0.25903 C 0.68724 0.25625 0.68854 0.2537 0.6901 0.25231 C 0.69193 0.25046 0.69414 0.25046 0.69609 0.24954 C 0.69961 0.25139 0.7039 0.25069 0.70677 0.25486 C 0.71133 0.2618 0.71198 0.28079 0.71276 0.29005 C 0.71159 0.29722 0.71146 0.30532 0.70898 0.31157 C 0.70755 0.31505 0.70456 0.31574 0.70221 0.3169 C 0.69609 0.31968 0.6944 0.31968 0.6901 0.31968 " pathEditMode="relative" ptsTypes="AAAAAAAAAAAAAAAAAAAAAAAA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8 0.01504 L 0.00678 0.01504 C 0.003 0.01273 -0.00117 0.01204 -0.00455 0.0081 C -0.00664 0.00579 -0.0108 -0.00787 -0.0121 -0.01204 C -0.01236 -0.01505 -0.01289 -0.01829 -0.01289 -0.02153 C -0.0125 -0.04028 -0.01341 -0.0544 -0.00598 -0.06852 C -0.00494 -0.0706 -0.00299 -0.0706 -0.00156 -0.0713 C 0.00105 -0.07246 0.00352 -0.07315 0.00612 -0.07384 C 0.00834 -0.07083 0.01146 -0.06898 0.0129 -0.06458 C 0.01941 -0.04468 0.01719 -0.02917 0.00912 -0.01065 C 0.00417 0.00069 -0.00442 0.00092 -0.01132 0.00278 C -0.01484 0.00046 -0.01901 0.00023 -0.022 -0.00394 C -0.02916 -0.01412 -0.0276 -0.04213 -0.025 -0.05232 C -0.02265 -0.06181 -0.01028 -0.07732 -0.00377 -0.08079 C 0.00014 -0.08264 0.0043 -0.08241 0.00834 -0.08333 C 0.01211 -0.08079 0.01628 -0.07917 0.01967 -0.07523 C 0.02461 -0.06968 0.02631 -0.06111 0.02878 -0.05232 C 0.02904 -0.04838 0.02982 -0.04421 0.02956 -0.04028 C 0.02852 -0.02639 0.02761 -0.01898 0.02045 -0.01343 C 0.0181 -0.01158 0.01537 -0.01158 0.0129 -0.01065 L 0.00456 -0.01204 C 0.00105 -0.01528 0.00105 -0.02871 0.00079 -0.03357 C 0.00105 -0.04074 0.00092 -0.05371 0.00378 -0.06042 C 0.01355 -0.08333 0.01993 -0.0875 0.03178 -0.10764 L 0.04922 -0.13727 C 0.05287 -0.14352 0.05665 -0.14931 0.05977 -0.15602 C 0.06264 -0.16204 0.06511 -0.16829 0.0681 -0.17361 C 0.07566 -0.18681 0.08412 -0.19815 0.09167 -0.21134 C 0.11954 -0.26111 0.09818 -0.22708 0.12045 -0.25579 C 0.12227 -0.2581 0.1237 -0.26181 0.12566 -0.26389 C 0.13204 -0.26991 0.13868 -0.27523 0.14545 -0.28009 C 0.15326 -0.28565 0.15925 -0.29028 0.1681 -0.29352 C 0.16941 -0.29398 0.17071 -0.29421 0.17188 -0.29491 C 0.17527 -0.2963 0.17318 -0.29607 0.175 -0.29607 " pathEditMode="relative" ptsTypes="AAAAAAAAAAAAAAAAAAAAAAAAAAAAAAAA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2708 L 0.00416 0.02708 C -0.00052 0.02384 -0.00664 0.02407 -0.01016 0.01759 C -0.01537 0.0081 -0.01511 -0.02061 -0.0155 -0.03218 C -0.01446 -0.04121 -0.01459 -0.05093 -0.0125 -0.05926 C -0.0099 -0.06875 0.00065 -0.07963 0.00573 -0.08218 C 0.00963 -0.08403 0.0138 -0.08311 0.01783 -0.08334 C 0.03229 -0.06922 0.04049 -0.0676 0.04661 -0.03889 C 0.04895 -0.02848 0.04869 -0.01644 0.04974 -0.00533 C 0.04895 0.00324 0.04948 0.0125 0.04739 0.02037 C 0.04244 0.03888 0.03528 0.04351 0.02539 0.05 C 0.02122 0.05254 0.01692 0.05532 0.0125 0.05671 C 0.00833 0.05787 0.00403 0.05763 -0.00026 0.0581 C -0.00456 0.05578 -0.00938 0.05555 -0.01315 0.05115 C -0.01849 0.04537 -0.02175 0.02037 -0.02305 0.01365 C -0.02331 0.00717 -0.02422 0.00092 -0.02383 -0.00533 C -0.02344 -0.01181 -0.02279 -0.01875 -0.02084 -0.02408 C -0.01875 -0.02963 -0.01563 -0.03334 -0.0125 -0.03635 C -0.00482 -0.04329 0.00351 -0.04399 0.01185 -0.04584 C 0.01757 -0.04167 0.02395 -0.03936 0.02916 -0.03357 C 0.04101 -0.02061 0.04166 -0.00695 0.04661 0.01481 C 0.04674 0.01898 0.04935 0.04513 0.04518 0.05254 C 0.04244 0.0574 0.0388 0.05972 0.03528 0.06203 C 0.03268 0.06388 0.02968 0.06388 0.02695 0.06481 C 0.02317 0.06435 0.01875 0.06689 0.01562 0.06342 C 0.01432 0.06203 0.01054 0.03587 0.01028 0.03379 C 0.0108 0.02847 0.01041 0.02245 0.01185 0.01759 C 0.01237 0.0155 0.01849 0.01388 0.0194 0.01365 C 0.02135 0.01481 0.02369 0.0155 0.02539 0.01759 C 0.02773 0.02037 0.02955 0.02453 0.03151 0.02847 C 0.03515 0.03541 0.03854 0.04282 0.04205 0.05 C 0.04466 0.05486 0.04726 0.05949 0.04974 0.06481 C 0.05195 0.06967 0.05403 0.075 0.05651 0.07962 C 0.08945 0.14189 0.05664 0.07245 0.0914 0.15092 C 0.09453 0.15833 0.09843 0.16458 0.10117 0.17245 C 0.10377 0.17962 0.10573 0.1875 0.10872 0.19398 C 0.11432 0.20578 0.12148 0.21481 0.12695 0.22638 L 0.13906 0.25208 C 0.14036 0.25462 0.14192 0.25694 0.14283 0.26018 C 0.14466 0.2655 0.14648 0.2706 0.14817 0.27615 C 0.15377 0.29537 0.14856 0.2824 0.15351 0.29375 C 0.15494 0.30393 0.15325 0.29421 0.15651 0.30578 C 0.1569 0.30717 0.1569 0.30856 0.15729 0.30995 C 0.15742 0.31087 0.15781 0.3118 0.15807 0.31273 " pathEditMode="relative" ptsTypes="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-0.01783 L 0.00573 -0.01783 C 0.00898 -0.02825 0.01133 -0.03959 0.01549 -0.04885 C 0.02812 -0.07686 0.03841 -0.0926 0.05338 -0.11227 C 0.05742 -0.11737 0.06159 -0.122 0.06549 -0.12709 C 0.072 -0.13519 0.07083 -0.13496 0.0776 -0.1419 C 0.07969 -0.14375 0.08177 -0.14514 0.08372 -0.14723 C 0.08528 -0.14885 0.08659 -0.15116 0.08828 -0.15255 C 0.09192 -0.15579 0.09583 -0.15787 0.09961 -0.16065 C 0.10091 -0.16158 0.1069 -0.16644 0.10872 -0.16737 C 0.11028 -0.16829 0.11172 -0.16922 0.11328 -0.17014 C 0.11471 -0.17084 0.11706 -0.17153 0.11862 -0.17292 C 0.12213 -0.17593 0.12552 -0.17987 0.12916 -0.18218 C 0.13815 -0.1882 0.14791 -0.19075 0.15651 -0.19838 C 0.15846 -0.20024 0.16041 -0.20232 0.1625 -0.20371 C 0.16419 -0.2051 0.16614 -0.20556 0.16784 -0.20649 C 0.19153 -0.21991 0.16471 -0.20579 0.18372 -0.21459 C 0.2039 -0.22385 0.19062 -0.21991 0.21028 -0.22408 C 0.22096 -0.23033 0.21328 -0.22639 0.22539 -0.23079 C 0.23841 -0.23542 0.22617 -0.23218 0.2444 -0.2375 C 0.26094 -0.24237 0.24258 -0.23612 0.25416 -0.24005 C 0.25351 -0.23936 0.25286 -0.23797 0.25195 -0.2375 C 0.24726 -0.23473 0.24219 -0.23681 0.2375 -0.2375 C 0.23685 -0.23889 0.23581 -0.23982 0.23528 -0.24144 C 0.23307 -0.24862 0.23333 -0.25857 0.23307 -0.26575 C 0.23489 -0.27593 0.23463 -0.27871 0.2414 -0.28588 C 0.24661 -0.29167 0.25807 -0.29931 0.25807 -0.29931 C 0.27252 -0.29676 0.26992 -0.30255 0.27695 -0.28866 C 0.27786 -0.28704 0.27851 -0.28496 0.27929 -0.28334 C 0.27942 -0.28102 0.28008 -0.27871 0.27995 -0.27662 C 0.27956 -0.26968 0.27903 -0.26274 0.27773 -0.25625 C 0.27708 -0.25301 0.27539 -0.2507 0.27396 -0.24815 C 0.26797 -0.23843 0.2694 -0.24167 0.26328 -0.2375 C 0.26159 -0.23635 0.25989 -0.23403 0.25807 -0.23334 C 0.25508 -0.23264 0.25195 -0.23334 0.24896 -0.23334 " pathEditMode="relative" ptsTypes="AAAAAAAAAAAAAAAAAAAAAAAAAAAAAAAAA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555 L 0.00429 0.00555 C 0.00729 0.01226 0.00976 0.01967 0.01328 0.02569 C 0.01719 0.03194 0.02174 0.03703 0.02617 0.04189 C 0.05547 0.07338 0.04492 0.06226 0.06784 0.07824 C 0.08216 0.08819 0.08242 0.09027 0.09896 0.09838 C 0.10469 0.10115 0.11054 0.10231 0.11627 0.10509 C 0.11901 0.10648 0.12122 0.10926 0.12396 0.11064 C 0.13112 0.11412 0.13893 0.11458 0.14583 0.1199 C 0.15638 0.12801 0.14544 0.12037 0.1595 0.12662 C 0.16185 0.12777 0.16393 0.13009 0.16627 0.13078 C 0.17278 0.1324 0.18607 0.13356 0.18607 0.13356 L 0.22083 0.13217 C 0.22265 0.13194 0.22448 0.13194 0.22617 0.13078 C 0.23034 0.12777 0.23424 0.12361 0.23828 0.1199 C 0.24023 0.11828 0.24258 0.11689 0.2444 0.11458 C 0.247 0.11088 0.24896 0.10879 0.25117 0.1037 C 0.25182 0.10231 0.25221 0.10023 0.25273 0.09838 C 0.25247 0.09305 0.25286 0.08726 0.25195 0.08217 C 0.25039 0.07453 0.24453 0.07361 0.24127 0.07152 C 0.23828 0.06944 0.23528 0.06689 0.23216 0.06481 C 0.23021 0.06319 0.22812 0.06203 0.22617 0.06064 C 0.2125 0.06319 0.21133 0.05578 0.20716 0.07546 C 0.20664 0.07847 0.20677 0.08171 0.20651 0.08495 C 0.2069 0.0912 0.20573 0.10902 0.21107 0.11458 C 0.21276 0.11643 0.2151 0.11643 0.21706 0.11736 C 0.22617 0.11643 0.22929 0.11805 0.23672 0.1118 C 0.23789 0.11088 0.2388 0.10926 0.23984 0.10787 C 0.24075 0.10301 0.24245 0.0956 0.24206 0.09027 C 0.24179 0.08518 0.24075 0.08032 0.23984 0.07546 C 0.23945 0.07361 0.23919 0.07129 0.23828 0.07014 C 0.23463 0.06504 0.23177 0.06435 0.22773 0.06342 C 0.22539 0.06273 0.22317 0.0625 0.22083 0.06203 C 0.20859 0.06342 0.21211 0.05926 0.20573 0.06875 C 0.20547 0.06921 0.20521 0.06967 0.20495 0.07014 " pathEditMode="relative" ptsTypes="AAAAAAAAAAAAAAAAAAAAAAAAAAAAAAAAA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1814005" y="2785935"/>
            <a:ext cx="10113200" cy="781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1691640">
              <a:lnSpc>
                <a:spcPct val="150000"/>
              </a:lnSpc>
              <a:spcAft>
                <a:spcPts val="600"/>
              </a:spcAft>
            </a:pPr>
            <a:r>
              <a:rPr lang="ko-KR" altLang="en-US" sz="3330" kern="1200" spc="-278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수행 결과</a:t>
            </a:r>
            <a:endParaRPr lang="ko-KR" altLang="en-US" sz="1800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95980-B21E-481E-BF88-C25A52D77758}"/>
              </a:ext>
            </a:extLst>
          </p:cNvPr>
          <p:cNvSpPr txBox="1"/>
          <p:nvPr/>
        </p:nvSpPr>
        <p:spPr>
          <a:xfrm>
            <a:off x="457200" y="1664600"/>
            <a:ext cx="899605" cy="2142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691640">
              <a:spcAft>
                <a:spcPts val="600"/>
              </a:spcAft>
            </a:pPr>
            <a:r>
              <a:rPr lang="en-US" altLang="ko-KR" sz="1332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056C1-98D1-6DA8-AB54-12E4CE17510B}"/>
              </a:ext>
            </a:extLst>
          </p:cNvPr>
          <p:cNvSpPr txBox="1"/>
          <p:nvPr/>
        </p:nvSpPr>
        <p:spPr>
          <a:xfrm>
            <a:off x="1327897" y="2078936"/>
            <a:ext cx="136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4,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62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856971" y="1884039"/>
            <a:ext cx="4810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유니티를 활용한 이미지 인식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421F6B6-29CD-4A3D-83CF-E89381572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037" y="14424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780817848">
            <a:extLst>
              <a:ext uri="{FF2B5EF4-FFF2-40B4-BE49-F238E27FC236}">
                <a16:creationId xmlns:a16="http://schemas.microsoft.com/office/drawing/2014/main" id="{626500DC-47E0-652F-4770-BA54C60D6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940" y="1607543"/>
            <a:ext cx="4064687" cy="462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DDD028-E91A-7B04-AFE1-24C42989F869}"/>
              </a:ext>
            </a:extLst>
          </p:cNvPr>
          <p:cNvSpPr txBox="1"/>
          <p:nvPr/>
        </p:nvSpPr>
        <p:spPr>
          <a:xfrm>
            <a:off x="967563" y="2908092"/>
            <a:ext cx="3368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spc="-150" dirty="0" err="1">
                <a:latin typeface="Arial" panose="020B0604020202020204" pitchFamily="34" charset="0"/>
                <a:cs typeface="Arial" panose="020B0604020202020204" pitchFamily="34" charset="0"/>
              </a:rPr>
              <a:t>RawImage</a:t>
            </a:r>
            <a:r>
              <a:rPr lang="en-US" altLang="ko-KR" sz="1800" spc="-150" dirty="0">
                <a:latin typeface="Arial" panose="020B0604020202020204" pitchFamily="34" charset="0"/>
                <a:cs typeface="Arial" panose="020B0604020202020204" pitchFamily="34" charset="0"/>
              </a:rPr>
              <a:t> UI </a:t>
            </a:r>
          </a:p>
          <a:p>
            <a:pPr algn="just"/>
            <a:r>
              <a:rPr lang="en-US" altLang="ko-KR" sz="1800" spc="-15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사진이 불러와지는 </a:t>
            </a:r>
            <a:r>
              <a:rPr lang="en-US" altLang="ko-KR" sz="1800" spc="-150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  <a:p>
            <a:pPr algn="just"/>
            <a:endParaRPr lang="en-US" altLang="ko-KR" sz="18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800" spc="-150" dirty="0">
                <a:latin typeface="Arial" panose="020B0604020202020204" pitchFamily="34" charset="0"/>
                <a:cs typeface="Arial" panose="020B0604020202020204" pitchFamily="34" charset="0"/>
              </a:rPr>
              <a:t>Button UI </a:t>
            </a:r>
          </a:p>
          <a:p>
            <a:pPr algn="just"/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spc="-15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촬영버튼과 리셋 버튼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5890AFA-4250-5536-EEB4-8293F53F4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99" y="505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EF5732-5B73-AAB0-7994-32CDB0DC0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940" y="5698981"/>
            <a:ext cx="2010056" cy="53347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0767B3-A062-5E09-7BDA-2CE796BD5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080" y="5698981"/>
            <a:ext cx="189574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856971" y="1884039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이미지 가공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421F6B6-29CD-4A3D-83CF-E89381572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037" y="14424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DD028-E91A-7B04-AFE1-24C42989F869}"/>
              </a:ext>
            </a:extLst>
          </p:cNvPr>
          <p:cNvSpPr txBox="1"/>
          <p:nvPr/>
        </p:nvSpPr>
        <p:spPr>
          <a:xfrm>
            <a:off x="721647" y="2740435"/>
            <a:ext cx="50192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>
                <a:latin typeface="Arial" panose="020B0604020202020204" pitchFamily="34" charset="0"/>
                <a:cs typeface="Arial" panose="020B0604020202020204" pitchFamily="34" charset="0"/>
              </a:rPr>
              <a:t>Google Cloud Vision AI</a:t>
            </a: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pc="-150" dirty="0">
                <a:latin typeface="Arial" panose="020B0604020202020204" pitchFamily="34" charset="0"/>
                <a:cs typeface="Arial" panose="020B0604020202020204" pitchFamily="34" charset="0"/>
              </a:rPr>
              <a:t>Vision API </a:t>
            </a: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및 파이썬 활용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균 검출 키트에 대해 양성</a:t>
            </a:r>
            <a:r>
              <a:rPr lang="en-US" altLang="ko-KR" sz="1800" spc="-15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음성 판단</a:t>
            </a:r>
            <a:endParaRPr lang="en-US" altLang="ko-KR" sz="18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이미지 </a:t>
            </a:r>
            <a:r>
              <a:rPr lang="en-US" altLang="ko-KR" sz="1800" spc="-150" dirty="0">
                <a:latin typeface="Arial" panose="020B0604020202020204" pitchFamily="34" charset="0"/>
                <a:cs typeface="Arial" panose="020B0604020202020204" pitchFamily="34" charset="0"/>
              </a:rPr>
              <a:t>OCR </a:t>
            </a: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인식 방법을 선택하여 구현</a:t>
            </a:r>
            <a:endParaRPr lang="en-US" altLang="ko-KR" sz="18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이미지를 업로드 후 이미지 속 문자를 </a:t>
            </a:r>
            <a:r>
              <a:rPr lang="en-US" altLang="ko-KR" spc="-150" dirty="0" err="1">
                <a:latin typeface="Arial" panose="020B0604020202020204" pitchFamily="34" charset="0"/>
                <a:cs typeface="Arial" panose="020B0604020202020204" pitchFamily="34" charset="0"/>
              </a:rPr>
              <a:t>tex</a:t>
            </a: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로 인식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이미지 속의 문자를 </a:t>
            </a:r>
            <a:r>
              <a:rPr lang="en-US" altLang="ko-KR" spc="-15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형식으로 변환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z="1800" spc="-150" dirty="0" err="1">
                <a:latin typeface="Arial" panose="020B0604020202020204" pitchFamily="34" charset="0"/>
                <a:cs typeface="Arial" panose="020B0604020202020204" pitchFamily="34" charset="0"/>
              </a:rPr>
              <a:t>두줄이면양성</a:t>
            </a:r>
            <a:r>
              <a:rPr lang="en-US" altLang="ko-KR" sz="1800" spc="-1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한줄이면 음성</a:t>
            </a:r>
            <a:r>
              <a:rPr lang="en-US" altLang="ko-KR" sz="1800" spc="-1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이외 인식 결과는 검출 오류</a:t>
            </a:r>
            <a:endParaRPr lang="en-US" altLang="ko-KR" sz="18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이 후에 </a:t>
            </a:r>
            <a:r>
              <a:rPr lang="en-US" altLang="ko-KR" spc="-150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에 데이터 저장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z="1800" spc="-150" dirty="0">
                <a:latin typeface="Arial" panose="020B0604020202020204" pitchFamily="34" charset="0"/>
                <a:cs typeface="Arial" panose="020B0604020202020204" pitchFamily="34" charset="0"/>
              </a:rPr>
              <a:t>저장 후에 서버에 구현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5890AFA-4250-5536-EEB4-8293F53F4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99" y="505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3E7205-583B-50EE-09B3-527FD95B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65" y="3894597"/>
            <a:ext cx="5273963" cy="23083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A53B42-62FD-2A20-68B2-9AA3BD2DA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540" y="1442486"/>
            <a:ext cx="2305372" cy="10383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955CD2-0263-BAD0-C04D-E36706963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349" y="3194900"/>
            <a:ext cx="4220164" cy="3143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BDCE64-5090-9FBF-67B4-E41EA9DF767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56" y="2850990"/>
            <a:ext cx="1276417" cy="850943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B9B916E-14AA-14F7-4A85-13E18AFA4163}"/>
              </a:ext>
            </a:extLst>
          </p:cNvPr>
          <p:cNvSpPr/>
          <p:nvPr/>
        </p:nvSpPr>
        <p:spPr>
          <a:xfrm>
            <a:off x="8639130" y="2634632"/>
            <a:ext cx="650450" cy="4381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02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023 L 0.00287 -0.00023 L 0.00287 0.36412 " pathEditMode="relative" ptsTypes="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856971" y="1884039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가공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및 분석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79F1965-A3FC-15B9-0632-83E71A89A7DE}"/>
              </a:ext>
            </a:extLst>
          </p:cNvPr>
          <p:cNvSpPr/>
          <p:nvPr/>
        </p:nvSpPr>
        <p:spPr>
          <a:xfrm>
            <a:off x="5304963" y="1392396"/>
            <a:ext cx="6638250" cy="4910837"/>
          </a:xfrm>
          <a:prstGeom prst="ellipse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421F6B6-29CD-4A3D-83CF-E89381572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037" y="14424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DD028-E91A-7B04-AFE1-24C42989F869}"/>
              </a:ext>
            </a:extLst>
          </p:cNvPr>
          <p:cNvSpPr txBox="1"/>
          <p:nvPr/>
        </p:nvSpPr>
        <p:spPr>
          <a:xfrm>
            <a:off x="721647" y="2740435"/>
            <a:ext cx="5019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활용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ko-KR" spc="-150" dirty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  <a:p>
            <a:pPr marL="342900" indent="-342900" algn="just">
              <a:buAutoNum type="arabicPeriod"/>
            </a:pP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파이썬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라즈베리 파이의 </a:t>
            </a:r>
            <a:r>
              <a:rPr lang="en-US" altLang="ko-KR" spc="-150" dirty="0">
                <a:latin typeface="Arial" panose="020B0604020202020204" pitchFamily="34" charset="0"/>
                <a:cs typeface="Arial" panose="020B0604020202020204" pitchFamily="34" charset="0"/>
              </a:rPr>
              <a:t>DHT22 </a:t>
            </a: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센서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5890AFA-4250-5536-EEB4-8293F53F4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99" y="505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Picture 4" descr="DHT22-AM2302 : 디지털 온습도 센서">
            <a:extLst>
              <a:ext uri="{FF2B5EF4-FFF2-40B4-BE49-F238E27FC236}">
                <a16:creationId xmlns:a16="http://schemas.microsoft.com/office/drawing/2014/main" id="{5DAA39A1-3CF0-A2EB-038A-E9D6C89DF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10" y="2089716"/>
            <a:ext cx="1758099" cy="175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06434-15B4-F64A-0DB3-89860C7A30E0}"/>
              </a:ext>
            </a:extLst>
          </p:cNvPr>
          <p:cNvSpPr txBox="1"/>
          <p:nvPr/>
        </p:nvSpPr>
        <p:spPr>
          <a:xfrm>
            <a:off x="5725983" y="3891916"/>
            <a:ext cx="227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Arial" panose="020B0604020202020204" pitchFamily="34" charset="0"/>
                <a:cs typeface="Arial" panose="020B0604020202020204" pitchFamily="34" charset="0"/>
              </a:rPr>
              <a:t>라즈베리 파이의 </a:t>
            </a:r>
            <a:r>
              <a:rPr lang="en-US" altLang="ko-KR" sz="1400" spc="-150" dirty="0">
                <a:latin typeface="Arial" panose="020B0604020202020204" pitchFamily="34" charset="0"/>
                <a:cs typeface="Arial" panose="020B0604020202020204" pitchFamily="34" charset="0"/>
              </a:rPr>
              <a:t>DHT22 </a:t>
            </a:r>
            <a:r>
              <a:rPr lang="ko-KR" altLang="en-US" sz="1400" spc="-150" dirty="0">
                <a:latin typeface="Arial" panose="020B0604020202020204" pitchFamily="34" charset="0"/>
                <a:cs typeface="Arial" panose="020B0604020202020204" pitchFamily="34" charset="0"/>
              </a:rPr>
              <a:t>센서</a:t>
            </a:r>
            <a:endParaRPr lang="en-US" altLang="ko-KR" sz="14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98C12B4-3053-B155-91B7-1B42505B5E16}"/>
              </a:ext>
            </a:extLst>
          </p:cNvPr>
          <p:cNvSpPr/>
          <p:nvPr/>
        </p:nvSpPr>
        <p:spPr>
          <a:xfrm>
            <a:off x="8257880" y="2468814"/>
            <a:ext cx="1291473" cy="708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6" descr="온도계 로고 아이콘 일러스트 ai 무료 다운로드 - 로고요고">
            <a:extLst>
              <a:ext uri="{FF2B5EF4-FFF2-40B4-BE49-F238E27FC236}">
                <a16:creationId xmlns:a16="http://schemas.microsoft.com/office/drawing/2014/main" id="{4B32E22D-0B7D-9743-9831-65BDB96A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19" y="2204267"/>
            <a:ext cx="1395255" cy="14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1442DD-394B-7460-A219-0B76776EF408}"/>
              </a:ext>
            </a:extLst>
          </p:cNvPr>
          <p:cNvSpPr txBox="1"/>
          <p:nvPr/>
        </p:nvSpPr>
        <p:spPr>
          <a:xfrm>
            <a:off x="9501589" y="3846114"/>
            <a:ext cx="198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 측정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7822DF-546C-EB90-B145-4554FDA4A1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00" y="4715062"/>
            <a:ext cx="1276417" cy="850943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2D3F89D-88EB-1DB7-067C-708A46B7D291}"/>
              </a:ext>
            </a:extLst>
          </p:cNvPr>
          <p:cNvSpPr/>
          <p:nvPr/>
        </p:nvSpPr>
        <p:spPr>
          <a:xfrm rot="2705581">
            <a:off x="9549353" y="4340323"/>
            <a:ext cx="565608" cy="523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CAA6B-7FA2-08B2-3A19-E61F092B8950}"/>
              </a:ext>
            </a:extLst>
          </p:cNvPr>
          <p:cNvSpPr txBox="1"/>
          <p:nvPr/>
        </p:nvSpPr>
        <p:spPr>
          <a:xfrm>
            <a:off x="7781717" y="5566005"/>
            <a:ext cx="252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MySQL</a:t>
            </a:r>
            <a:r>
              <a:rPr lang="ko-KR" altLang="en-US" dirty="0"/>
              <a:t>에 데이터 저장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F976BD-9F8A-18B6-7FE4-2142EAF94AB5}"/>
              </a:ext>
            </a:extLst>
          </p:cNvPr>
          <p:cNvGrpSpPr/>
          <p:nvPr/>
        </p:nvGrpSpPr>
        <p:grpSpPr>
          <a:xfrm>
            <a:off x="7487550" y="1377721"/>
            <a:ext cx="1889867" cy="537731"/>
            <a:chOff x="971550" y="1570883"/>
            <a:chExt cx="2352675" cy="54812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EF79E7-96D7-1348-A85C-CD496A69C6EB}"/>
                </a:ext>
              </a:extLst>
            </p:cNvPr>
            <p:cNvSpPr/>
            <p:nvPr/>
          </p:nvSpPr>
          <p:spPr>
            <a:xfrm>
              <a:off x="971550" y="1628034"/>
              <a:ext cx="2352675" cy="438891"/>
            </a:xfrm>
            <a:prstGeom prst="rect">
              <a:avLst/>
            </a:prstGeom>
            <a:noFill/>
            <a:ln w="28575">
              <a:solidFill>
                <a:srgbClr val="304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CD6205-0F09-99C2-FD1F-B03F71E12190}"/>
                </a:ext>
              </a:extLst>
            </p:cNvPr>
            <p:cNvSpPr txBox="1"/>
            <p:nvPr/>
          </p:nvSpPr>
          <p:spPr>
            <a:xfrm>
              <a:off x="994465" y="1570883"/>
              <a:ext cx="2311196" cy="5481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1700" dirty="0"/>
                <a:t>60</a:t>
              </a:r>
              <a:r>
                <a:rPr lang="ko-KR" altLang="en-US" sz="1700" dirty="0"/>
                <a:t>초 마다 반복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80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수행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856971" y="1884039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시각화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421F6B6-29CD-4A3D-83CF-E89381572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037" y="14424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DD028-E91A-7B04-AFE1-24C42989F869}"/>
              </a:ext>
            </a:extLst>
          </p:cNvPr>
          <p:cNvSpPr txBox="1"/>
          <p:nvPr/>
        </p:nvSpPr>
        <p:spPr>
          <a:xfrm>
            <a:off x="856971" y="2617886"/>
            <a:ext cx="50192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활용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ko-KR" spc="-150" dirty="0"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파일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ko-KR" spc="-150" dirty="0" err="1">
                <a:latin typeface="Arial" panose="020B0604020202020204" pitchFamily="34" charset="0"/>
                <a:cs typeface="Arial" panose="020B0604020202020204" pitchFamily="34" charset="0"/>
              </a:rPr>
              <a:t>Highcharts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파이썬</a:t>
            </a: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US" altLang="ko-KR" spc="-150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</a:p>
          <a:p>
            <a:pPr marL="342900" indent="-342900" algn="just">
              <a:buAutoNum type="arabicPeriod"/>
            </a:pPr>
            <a:r>
              <a:rPr lang="en-US" altLang="ko-KR" spc="-15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marL="342900" indent="-342900" algn="just">
              <a:buAutoNum type="arabicPeriod"/>
            </a:pPr>
            <a:r>
              <a:rPr lang="en-US" altLang="ko-KR" spc="-15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marL="342900" indent="-342900" algn="just">
              <a:buAutoNum type="arabicPeriod"/>
            </a:pPr>
            <a:endParaRPr lang="en-US" altLang="ko-KR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5890AFA-4250-5536-EEB4-8293F53F4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99" y="505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AE2991AB-76A1-F737-12A5-F9FEF350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534" y="23772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780817848">
            <a:extLst>
              <a:ext uri="{FF2B5EF4-FFF2-40B4-BE49-F238E27FC236}">
                <a16:creationId xmlns:a16="http://schemas.microsoft.com/office/drawing/2014/main" id="{D3E028A1-CF20-AEEE-62E3-88DF53CA9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576" y="2050177"/>
            <a:ext cx="6811955" cy="36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4">
            <a:extLst>
              <a:ext uri="{FF2B5EF4-FFF2-40B4-BE49-F238E27FC236}">
                <a16:creationId xmlns:a16="http://schemas.microsoft.com/office/drawing/2014/main" id="{F51CB81B-928F-5C47-1B65-072AE25BB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780818352">
            <a:extLst>
              <a:ext uri="{FF2B5EF4-FFF2-40B4-BE49-F238E27FC236}">
                <a16:creationId xmlns:a16="http://schemas.microsoft.com/office/drawing/2014/main" id="{0FD85025-5CE5-C511-30F5-5D9711A8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575" y="2030094"/>
            <a:ext cx="6811955" cy="3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8A71581-88B2-0517-FA49-24527FF3488F}"/>
              </a:ext>
            </a:extLst>
          </p:cNvPr>
          <p:cNvSpPr txBox="1"/>
          <p:nvPr/>
        </p:nvSpPr>
        <p:spPr>
          <a:xfrm>
            <a:off x="4817579" y="5812360"/>
            <a:ext cx="6811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섭씨 온도와 습도가 이상적인 환경에서의 평균 보존 기간을 선 그래프로 표현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7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1814005" y="2785935"/>
            <a:ext cx="10113200" cy="781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169164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330" b="0" i="0" u="none" strike="noStrike" kern="1200" cap="none" spc="-278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ea typeface="+mn-ea"/>
                <a:cs typeface="+mn-cs"/>
              </a:rPr>
              <a:t>결론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95980-B21E-481E-BF88-C25A52D77758}"/>
              </a:ext>
            </a:extLst>
          </p:cNvPr>
          <p:cNvSpPr txBox="1"/>
          <p:nvPr/>
        </p:nvSpPr>
        <p:spPr>
          <a:xfrm>
            <a:off x="457200" y="1664600"/>
            <a:ext cx="899605" cy="2142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6916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3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ea typeface="+mn-ea"/>
                <a:cs typeface="+mn-cs"/>
              </a:rPr>
              <a:t>“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056C1-98D1-6DA8-AB54-12E4CE17510B}"/>
              </a:ext>
            </a:extLst>
          </p:cNvPr>
          <p:cNvSpPr txBox="1"/>
          <p:nvPr/>
        </p:nvSpPr>
        <p:spPr>
          <a:xfrm>
            <a:off x="1327897" y="2078936"/>
            <a:ext cx="136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5,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0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3068471" y="3009146"/>
            <a:ext cx="605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이미지 분석 및 </a:t>
            </a:r>
            <a:r>
              <a:rPr lang="en-US" altLang="ko-KR" dirty="0">
                <a:solidFill>
                  <a:schemeClr val="bg1"/>
                </a:solidFill>
              </a:rPr>
              <a:t>IOT </a:t>
            </a:r>
            <a:r>
              <a:rPr lang="ko-KR" altLang="en-US" dirty="0">
                <a:solidFill>
                  <a:schemeClr val="bg1"/>
                </a:solidFill>
              </a:rPr>
              <a:t>센서를 활용한 </a:t>
            </a:r>
            <a:r>
              <a:rPr lang="ko-KR" altLang="en-US" dirty="0" err="1">
                <a:solidFill>
                  <a:schemeClr val="bg1"/>
                </a:solidFill>
              </a:rPr>
              <a:t>건고추</a:t>
            </a:r>
            <a:r>
              <a:rPr lang="ko-KR" altLang="en-US" dirty="0">
                <a:solidFill>
                  <a:schemeClr val="bg1"/>
                </a:solidFill>
              </a:rPr>
              <a:t> 품질 관리 시스템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421F6B6-29CD-4A3D-83CF-E89381572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037" y="14424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5890AFA-4250-5536-EEB4-8293F53F4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99" y="505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6C4D22-CED8-7EAD-7CA4-2475EE935E73}"/>
              </a:ext>
            </a:extLst>
          </p:cNvPr>
          <p:cNvGrpSpPr/>
          <p:nvPr/>
        </p:nvGrpSpPr>
        <p:grpSpPr>
          <a:xfrm>
            <a:off x="3634630" y="1687096"/>
            <a:ext cx="4464164" cy="4188475"/>
            <a:chOff x="4244928" y="2233708"/>
            <a:chExt cx="4765195" cy="447091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1F3D3D5-12A1-66E6-EEDA-B7839F2A82FC}"/>
                </a:ext>
              </a:extLst>
            </p:cNvPr>
            <p:cNvGrpSpPr/>
            <p:nvPr/>
          </p:nvGrpSpPr>
          <p:grpSpPr>
            <a:xfrm>
              <a:off x="4456847" y="2233708"/>
              <a:ext cx="4470918" cy="4470916"/>
              <a:chOff x="2591361" y="1693328"/>
              <a:chExt cx="4715430" cy="4715428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F60C564-5A15-66F9-100B-77E92F8B99F8}"/>
                  </a:ext>
                </a:extLst>
              </p:cNvPr>
              <p:cNvSpPr/>
              <p:nvPr/>
            </p:nvSpPr>
            <p:spPr>
              <a:xfrm>
                <a:off x="2784501" y="1886470"/>
                <a:ext cx="4329152" cy="4329144"/>
              </a:xfrm>
              <a:prstGeom prst="ellipse">
                <a:avLst/>
              </a:prstGeom>
              <a:noFill/>
              <a:ln w="31750">
                <a:solidFill>
                  <a:srgbClr val="E6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48FA26F-9CE4-DABF-F5CB-DBE775724E22}"/>
                  </a:ext>
                </a:extLst>
              </p:cNvPr>
              <p:cNvGrpSpPr/>
              <p:nvPr/>
            </p:nvGrpSpPr>
            <p:grpSpPr>
              <a:xfrm>
                <a:off x="4886195" y="1693328"/>
                <a:ext cx="271394" cy="4715428"/>
                <a:chOff x="4890796" y="1765236"/>
                <a:chExt cx="252704" cy="4390689"/>
              </a:xfrm>
            </p:grpSpPr>
            <p:sp>
              <p:nvSpPr>
                <p:cNvPr id="25" name="화살표: 갈매기형 수장 24">
                  <a:extLst>
                    <a:ext uri="{FF2B5EF4-FFF2-40B4-BE49-F238E27FC236}">
                      <a16:creationId xmlns:a16="http://schemas.microsoft.com/office/drawing/2014/main" id="{ADD33328-96C4-DA58-9510-2AE976D75A14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spcBef>
                      <a:spcPts val="171"/>
                    </a:spcBef>
                    <a:tabLst>
                      <a:tab pos="60869" algn="l"/>
                      <a:tab pos="97391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8FCB4D1E-510B-57FA-009A-9691B1306E44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spcBef>
                      <a:spcPts val="171"/>
                    </a:spcBef>
                    <a:tabLst>
                      <a:tab pos="60869" algn="l"/>
                      <a:tab pos="97391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9E572BF-9CD3-0C5E-B850-1D384AE22298}"/>
                  </a:ext>
                </a:extLst>
              </p:cNvPr>
              <p:cNvGrpSpPr/>
              <p:nvPr/>
            </p:nvGrpSpPr>
            <p:grpSpPr>
              <a:xfrm rot="16200000">
                <a:off x="4813379" y="1693327"/>
                <a:ext cx="271394" cy="4715430"/>
                <a:chOff x="4890796" y="1765236"/>
                <a:chExt cx="252704" cy="4390689"/>
              </a:xfrm>
            </p:grpSpPr>
            <p:sp>
              <p:nvSpPr>
                <p:cNvPr id="23" name="화살표: 갈매기형 수장 22">
                  <a:extLst>
                    <a:ext uri="{FF2B5EF4-FFF2-40B4-BE49-F238E27FC236}">
                      <a16:creationId xmlns:a16="http://schemas.microsoft.com/office/drawing/2014/main" id="{27C7BD40-D8F8-7280-2DE4-A83AFAED1CA2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spcBef>
                      <a:spcPts val="171"/>
                    </a:spcBef>
                    <a:tabLst>
                      <a:tab pos="60869" algn="l"/>
                      <a:tab pos="97391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A85C6F77-34A8-39F9-7060-594380FC68DD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rgbClr val="E6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spcBef>
                      <a:spcPts val="171"/>
                    </a:spcBef>
                    <a:tabLst>
                      <a:tab pos="60869" algn="l"/>
                      <a:tab pos="97391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6782C1-6B19-F168-F57B-2E4CD10F2E76}"/>
                </a:ext>
              </a:extLst>
            </p:cNvPr>
            <p:cNvSpPr/>
            <p:nvPr/>
          </p:nvSpPr>
          <p:spPr>
            <a:xfrm>
              <a:off x="4244928" y="2258768"/>
              <a:ext cx="1939686" cy="1939678"/>
            </a:xfrm>
            <a:prstGeom prst="ellipse">
              <a:avLst/>
            </a:prstGeom>
            <a:solidFill>
              <a:srgbClr val="30405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Opinion 1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0E8B1E-E0D0-58C2-BEAA-A6F381A0B31A}"/>
                </a:ext>
              </a:extLst>
            </p:cNvPr>
            <p:cNvSpPr/>
            <p:nvPr/>
          </p:nvSpPr>
          <p:spPr>
            <a:xfrm>
              <a:off x="7070437" y="2258768"/>
              <a:ext cx="1939686" cy="1939678"/>
            </a:xfrm>
            <a:prstGeom prst="ellipse">
              <a:avLst/>
            </a:prstGeom>
            <a:solidFill>
              <a:srgbClr val="97A0A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Opinion 2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58B6001-0002-06C9-FAA8-298AD8842464}"/>
                </a:ext>
              </a:extLst>
            </p:cNvPr>
            <p:cNvSpPr/>
            <p:nvPr/>
          </p:nvSpPr>
          <p:spPr>
            <a:xfrm>
              <a:off x="4244928" y="4646863"/>
              <a:ext cx="1939686" cy="1939678"/>
            </a:xfrm>
            <a:prstGeom prst="ellipse">
              <a:avLst/>
            </a:prstGeom>
            <a:solidFill>
              <a:srgbClr val="97A0A7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Opinion 4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85FB69E-76DE-7AE2-487B-FFABAF69D56A}"/>
                </a:ext>
              </a:extLst>
            </p:cNvPr>
            <p:cNvSpPr/>
            <p:nvPr/>
          </p:nvSpPr>
          <p:spPr>
            <a:xfrm>
              <a:off x="7070437" y="4646863"/>
              <a:ext cx="1939686" cy="1939678"/>
            </a:xfrm>
            <a:prstGeom prst="ellipse">
              <a:avLst/>
            </a:prstGeom>
            <a:solidFill>
              <a:srgbClr val="30405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69" algn="l"/>
                  <a:tab pos="97391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Opinion 3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046169-23BC-F5E1-65D9-A067CF75E0C9}"/>
              </a:ext>
            </a:extLst>
          </p:cNvPr>
          <p:cNvSpPr/>
          <p:nvPr/>
        </p:nvSpPr>
        <p:spPr>
          <a:xfrm>
            <a:off x="8267826" y="4453043"/>
            <a:ext cx="3227818" cy="829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여러가지 기능들로 인해서 건고추의 품질 관리와 물류관리에 기여할 수 있음에 의미가 있음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B4517C-0C94-B09A-CC78-8D35A7448407}"/>
              </a:ext>
            </a:extLst>
          </p:cNvPr>
          <p:cNvSpPr/>
          <p:nvPr/>
        </p:nvSpPr>
        <p:spPr>
          <a:xfrm>
            <a:off x="8250130" y="2091927"/>
            <a:ext cx="3426870" cy="829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자동으로 판단된 결과와 부여된 고유 번호는 데이터에 추가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, 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분석되어 시각화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, 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알림 기능에 반영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8DA48C-4E88-6140-4F89-CF88651FB81A}"/>
              </a:ext>
            </a:extLst>
          </p:cNvPr>
          <p:cNvSpPr/>
          <p:nvPr/>
        </p:nvSpPr>
        <p:spPr>
          <a:xfrm>
            <a:off x="744012" y="1810308"/>
            <a:ext cx="3142493" cy="1189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Google Cloud Vision API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를 이용하여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자가 균 검출 키트의 결과를 수기로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작성 할 필요가 없이 자동으로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이미지를 인식하여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 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결과를 판단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32921A-7216-7B66-4A89-61AEC13E4179}"/>
              </a:ext>
            </a:extLst>
          </p:cNvPr>
          <p:cNvSpPr/>
          <p:nvPr/>
        </p:nvSpPr>
        <p:spPr>
          <a:xfrm>
            <a:off x="391570" y="4450978"/>
            <a:ext cx="3243059" cy="1138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20000"/>
              </a:lnSpc>
              <a:spcBef>
                <a:spcPts val="171"/>
              </a:spcBef>
              <a:tabLst>
                <a:tab pos="60869" algn="l"/>
                <a:tab pos="97391" algn="l"/>
              </a:tabLst>
            </a:pPr>
            <a:r>
              <a:rPr lang="ko-KR" altLang="en-US" sz="1534" b="1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건고추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 뿐만 아니라 전체 농산물에 대해서도 적용하여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 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 pitchFamily="50" charset="-127"/>
              </a:rPr>
              <a:t>비정형 농산물에 대한 전체적인 물류 시스템 및 품질 관리 시스템의 개선을 기대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5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1676452" y="5777895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프로젝트 수행 절차 및 방법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6934226" y="4468848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프로젝트 수행결과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6934226" y="5736145"/>
            <a:ext cx="4419548" cy="770036"/>
            <a:chOff x="1320852" y="4758750"/>
            <a:chExt cx="4419548" cy="77003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결론  및 기대효과</a:t>
              </a:r>
            </a:p>
            <a:p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88229" y="2147777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1,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8" name="그림 7" descr="실내, 테이블, 생활, 앉아있는이(가) 표시된 사진&#10;&#10;자동 생성된 설명">
            <a:extLst>
              <a:ext uri="{FF2B5EF4-FFF2-40B4-BE49-F238E27FC236}">
                <a16:creationId xmlns:a16="http://schemas.microsoft.com/office/drawing/2014/main" id="{668FE375-8C13-46CC-9FDB-6B86C916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건고추와 같은 비정형 농산물의 정형화 및 자동화된 물류 시스템의 부재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B663FF-B3B1-7345-9815-00E7C5A9B885}"/>
              </a:ext>
            </a:extLst>
          </p:cNvPr>
          <p:cNvSpPr/>
          <p:nvPr/>
        </p:nvSpPr>
        <p:spPr>
          <a:xfrm>
            <a:off x="2671272" y="3379605"/>
            <a:ext cx="8242300" cy="1044000"/>
          </a:xfrm>
          <a:prstGeom prst="rect">
            <a:avLst/>
          </a:prstGeom>
          <a:solidFill>
            <a:srgbClr val="326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건고추의 건조 과정에서 생길 수 있는 품질 저하의 문제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9AC3D0-684B-B92B-EC44-97EEF8740060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rgbClr val="CAB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저장 창고에 쌓여 있는 농산물의 품질을 분석 및 평가하여 관리하는 시스템의 부재</a:t>
            </a: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026" name="Picture 2" descr="고추마을 영농조합법인 2022년산 태양초 건고추 3kg(5근)">
            <a:extLst>
              <a:ext uri="{FF2B5EF4-FFF2-40B4-BE49-F238E27FC236}">
                <a16:creationId xmlns:a16="http://schemas.microsoft.com/office/drawing/2014/main" id="{4596EBFD-D125-95A8-F03B-10102963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1" y="1397725"/>
            <a:ext cx="4737462" cy="473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온도계 로고 아이콘 일러스트 ai 무료 다운로드 - 로고요고">
            <a:extLst>
              <a:ext uri="{FF2B5EF4-FFF2-40B4-BE49-F238E27FC236}">
                <a16:creationId xmlns:a16="http://schemas.microsoft.com/office/drawing/2014/main" id="{00478280-F93F-8E5A-56F0-3F9B2EBA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403" y="2717075"/>
            <a:ext cx="2179561" cy="230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49E71B-7812-91CF-4E73-D8D4911C2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941" y="1397725"/>
            <a:ext cx="4737461" cy="47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8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79 0.04884 L 0.04479 0.04884 C 0.04141 0.04584 0.03789 0.04375 0.03477 0.04005 C 0.02565 0.02871 0.01966 0.01134 0.0155 -0.00694 L 0.01263 -0.01967 C 0.01224 -0.02477 0.01094 -0.02986 0.0112 -0.03495 C 0.01172 -0.04375 0.01224 -0.05278 0.01485 -0.06041 C 0.01784 -0.06921 0.02787 -0.07291 0.03268 -0.07569 C 0.03672 -0.07384 0.04128 -0.07454 0.04479 -0.0706 C 0.05495 -0.05833 0.05638 -0.03704 0.05977 -0.01852 C 0.06133 0.00996 0.06354 0.01783 0.05482 0.04769 C 0.05235 0.05579 0.03972 0.05486 0.03698 0.05533 L 0.02201 0.05278 C 0.01784 0.04861 0.01459 0.02546 0.01341 0.01829 C 0.01367 0.00347 0.01315 -0.01134 0.01406 -0.02616 C 0.01459 -0.03241 0.01589 -0.03842 0.01771 -0.04375 C 0.01992 -0.05046 0.02669 -0.05879 0.03047 -0.06157 C 0.03307 -0.06342 0.03581 -0.06412 0.03841 -0.06551 C 0.0405 -0.06458 0.04349 -0.06597 0.04479 -0.06296 C 0.05287 -0.04421 0.05365 -0.02824 0.05625 -0.00694 C 0.05417 0.01991 0.05755 0.02963 0.04544 0.04375 C 0.04297 0.04676 0.03985 0.04722 0.03698 0.04884 C 0.03047 0.04676 0.02357 0.04746 0.01771 0.04259 C 0.01367 0.03935 0.00977 0.01945 0.00834 0.0132 C 0.00794 -0.00046 0.0069 -0.01342 0.00834 -0.02731 C 0.00899 -0.03241 0.01341 -0.05463 0.0155 -0.06041 C 0.01862 -0.06852 0.02227 -0.07106 0.02695 -0.07569 C 0.03177 -0.08009 0.03008 -0.07893 0.03477 -0.08055 C 0.03867 -0.07986 0.04245 -0.07963 0.04623 -0.07824 C 0.04753 -0.07754 0.04857 -0.07546 0.04974 -0.0743 C 0.05091 -0.07338 0.05222 -0.07268 0.05339 -0.07176 C 0.05482 -0.06967 0.05651 -0.06805 0.05768 -0.06551 C 0.06068 -0.05833 0.0655 -0.04259 0.0655 -0.04259 C 0.06667 -0.02199 0.06654 -0.02893 0.0655 0.0007 C 0.06537 0.00324 0.06537 0.00579 0.06472 0.00834 C 0.06432 0.01019 0.06328 0.01158 0.06263 0.0132 C 0.06211 0.01459 0.06159 0.01574 0.0612 0.01713 C 0.06042 0.01968 0.0599 0.02246 0.05912 0.02477 C 0.05768 0.02871 0.05287 0.03773 0.05117 0.04005 C 0.04935 0.04259 0.04753 0.04514 0.04544 0.04769 L 0.04128 0.05278 C 0.0405 0.05347 0.03972 0.05417 0.03906 0.05533 L 0.03763 0.05787 " pathEditMode="relative" ptsTypes="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054" name="Picture 6" descr="아이콘으로 둘러싸인 빅 데이터라는 단어 | 프리미엄 벡터">
            <a:extLst>
              <a:ext uri="{FF2B5EF4-FFF2-40B4-BE49-F238E27FC236}">
                <a16:creationId xmlns:a16="http://schemas.microsoft.com/office/drawing/2014/main" id="{92F45122-5F1D-52C2-DE54-5DB39283F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39" y="1449730"/>
            <a:ext cx="7266998" cy="3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278D56-D525-D79A-DF49-78A7B9549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894" y="2175984"/>
            <a:ext cx="1725415" cy="213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27 -0.06366 L 0.01627 -0.06366 C 0.01692 -0.0382 0.01797 -0.01273 0.01849 0.01296 C 0.02161 0.15301 0.01771 0.02477 0.01992 0.09791 C 0.02096 0.21713 0.0207 0.15787 0.0207 0.27569 " pathEditMode="relative" ptsTypes="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FCAEA2-9A8E-4EE8-8D5F-639BCC14FE0B}"/>
              </a:ext>
            </a:extLst>
          </p:cNvPr>
          <p:cNvSpPr/>
          <p:nvPr/>
        </p:nvSpPr>
        <p:spPr>
          <a:xfrm>
            <a:off x="5719342" y="3254418"/>
            <a:ext cx="2767875" cy="2767875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395CAC-2303-49C7-8E0F-CA7D52B84169}"/>
              </a:ext>
            </a:extLst>
          </p:cNvPr>
          <p:cNvSpPr/>
          <p:nvPr/>
        </p:nvSpPr>
        <p:spPr>
          <a:xfrm>
            <a:off x="3675736" y="3254418"/>
            <a:ext cx="2767875" cy="2767875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A881F52-1A68-4644-8FB9-6E69F0C4AD6F}"/>
              </a:ext>
            </a:extLst>
          </p:cNvPr>
          <p:cNvSpPr/>
          <p:nvPr/>
        </p:nvSpPr>
        <p:spPr>
          <a:xfrm>
            <a:off x="4697539" y="1547057"/>
            <a:ext cx="2767875" cy="2767875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034D5-42A8-4241-9D66-9B53239DB210}"/>
              </a:ext>
            </a:extLst>
          </p:cNvPr>
          <p:cNvSpPr txBox="1"/>
          <p:nvPr/>
        </p:nvSpPr>
        <p:spPr>
          <a:xfrm>
            <a:off x="3597696" y="4164830"/>
            <a:ext cx="28985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인식 일시와 라즈베리 파이 센서를 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이용한 온도 </a:t>
            </a:r>
            <a:r>
              <a:rPr lang="en-US" altLang="ko-KR" sz="1400" dirty="0"/>
              <a:t>, </a:t>
            </a:r>
            <a:r>
              <a:rPr lang="ko-KR" altLang="en-US" sz="1400" dirty="0"/>
              <a:t>습도를 </a:t>
            </a:r>
            <a:endParaRPr lang="en-US" altLang="ko-KR" sz="1400" dirty="0"/>
          </a:p>
          <a:p>
            <a:pPr algn="ctr"/>
            <a:r>
              <a:rPr lang="ko-KR" altLang="en-US" sz="1400" dirty="0"/>
              <a:t>동시에</a:t>
            </a:r>
            <a:endParaRPr lang="en-US" altLang="ko-KR" sz="1400" dirty="0"/>
          </a:p>
          <a:p>
            <a:pPr algn="ctr"/>
            <a:r>
              <a:rPr lang="ko-KR" altLang="en-US" sz="1400" dirty="0"/>
              <a:t>자동으로 저장하는 시스템 구축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2FD0B-2018-4853-AF61-F901FE68377A}"/>
              </a:ext>
            </a:extLst>
          </p:cNvPr>
          <p:cNvSpPr txBox="1"/>
          <p:nvPr/>
        </p:nvSpPr>
        <p:spPr>
          <a:xfrm>
            <a:off x="4589225" y="2259449"/>
            <a:ext cx="29845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컴퓨터 비전 기반의 이미지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인식을 이용한 균 검출 키트 인식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및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양성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음성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자동 판단 시스템 구축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32887-5039-491A-9BFD-663FE8E06D99}"/>
              </a:ext>
            </a:extLst>
          </p:cNvPr>
          <p:cNvSpPr txBox="1"/>
          <p:nvPr/>
        </p:nvSpPr>
        <p:spPr>
          <a:xfrm>
            <a:off x="6514126" y="4190909"/>
            <a:ext cx="1862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균 검출 </a:t>
            </a:r>
            <a:endParaRPr lang="en-US" altLang="ko-KR" sz="1400" dirty="0"/>
          </a:p>
          <a:p>
            <a:pPr algn="ctr"/>
            <a:r>
              <a:rPr lang="ko-KR" altLang="en-US" sz="1400" dirty="0"/>
              <a:t>환경</a:t>
            </a:r>
            <a:r>
              <a:rPr lang="en-US" altLang="ko-KR" sz="1400" dirty="0"/>
              <a:t>, </a:t>
            </a:r>
            <a:r>
              <a:rPr lang="ko-KR" altLang="en-US" sz="1400" dirty="0"/>
              <a:t>기간 시각화</a:t>
            </a:r>
            <a:endParaRPr lang="en-US" altLang="ko-KR" sz="1400" dirty="0"/>
          </a:p>
          <a:p>
            <a:pPr algn="ctr"/>
            <a:r>
              <a:rPr lang="ko-KR" altLang="en-US" sz="1400" dirty="0"/>
              <a:t>평균적인 보관 기간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보관 환경 </a:t>
            </a:r>
            <a:endParaRPr lang="en-US" altLang="ko-KR" sz="1400" dirty="0"/>
          </a:p>
          <a:p>
            <a:pPr algn="ctr"/>
            <a:r>
              <a:rPr lang="ko-KR" altLang="en-US" sz="1400" dirty="0"/>
              <a:t>알림 시스템 구축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물, 자연, 남자이(가) 표시된 사진&#10;&#10;자동 생성된 설명">
            <a:extLst>
              <a:ext uri="{FF2B5EF4-FFF2-40B4-BE49-F238E27FC236}">
                <a16:creationId xmlns:a16="http://schemas.microsoft.com/office/drawing/2014/main" id="{4D7477A6-39A8-4642-8DC6-EE96DDA7AC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43345" y="2147777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2,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팀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150316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439</TotalTime>
  <Words>805</Words>
  <Application>Microsoft Office PowerPoint</Application>
  <PresentationFormat>와이드스크린</PresentationFormat>
  <Paragraphs>168</Paragraphs>
  <Slides>21</Slides>
  <Notes>13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HY견고딕</vt:lpstr>
      <vt:lpstr>나눔바른고딕</vt:lpstr>
      <vt:lpstr>마루 부리 Beta</vt:lpstr>
      <vt:lpstr>맑은 고딕</vt:lpstr>
      <vt:lpstr>한양신명조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송 영훈</cp:lastModifiedBy>
  <cp:revision>39</cp:revision>
  <dcterms:created xsi:type="dcterms:W3CDTF">2020-11-18T01:48:02Z</dcterms:created>
  <dcterms:modified xsi:type="dcterms:W3CDTF">2023-05-19T15:43:36Z</dcterms:modified>
</cp:coreProperties>
</file>